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64" r:id="rId3"/>
    <p:sldId id="257" r:id="rId4"/>
    <p:sldId id="259" r:id="rId5"/>
    <p:sldId id="258" r:id="rId6"/>
    <p:sldId id="260" r:id="rId7"/>
    <p:sldId id="261" r:id="rId8"/>
    <p:sldId id="262" r:id="rId9"/>
    <p:sldId id="263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-79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3048000" y="3124200"/>
            <a:ext cx="82296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048000" y="5003322"/>
            <a:ext cx="82296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10733828" y="1110597"/>
            <a:ext cx="2286000" cy="508000"/>
          </a:xfrm>
        </p:spPr>
        <p:txBody>
          <a:bodyPr/>
          <a:lstStyle/>
          <a:p>
            <a:fld id="{38B01C05-C6CA-4C18-B8CD-E51A98592CD8}" type="datetimeFigureOut">
              <a:rPr lang="ru-RU" smtClean="0"/>
              <a:pPr/>
              <a:t>17.11.2024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10045959" y="4117661"/>
            <a:ext cx="3657600" cy="512064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508000" y="0"/>
            <a:ext cx="8128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368448" y="0"/>
            <a:ext cx="139552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1320800" y="0"/>
            <a:ext cx="242496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521760" y="0"/>
            <a:ext cx="30704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4179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12192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1138816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2302187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422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1215180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625600" y="0"/>
            <a:ext cx="1016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812800" y="3429000"/>
            <a:ext cx="17272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746176" y="4866752"/>
            <a:ext cx="855232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454773" y="5500632"/>
            <a:ext cx="18288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2218944" y="5788152"/>
            <a:ext cx="36576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2540000" y="4495800"/>
            <a:ext cx="48768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767392" y="4928702"/>
            <a:ext cx="812800" cy="517524"/>
          </a:xfrm>
        </p:spPr>
        <p:txBody>
          <a:bodyPr/>
          <a:lstStyle/>
          <a:p>
            <a:fld id="{0A504461-5A51-4980-8647-19B7D5F317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99568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38B01C05-C6CA-4C18-B8CD-E51A98592CD8}" type="datetimeFigureOut">
              <a:rPr lang="ru-RU" smtClean="0"/>
              <a:pPr/>
              <a:t>17.11.2024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A504461-5A51-4980-8647-19B7D5F3173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0" y="2895600"/>
            <a:ext cx="82296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48000" y="5010150"/>
            <a:ext cx="82296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10732008" y="1106932"/>
            <a:ext cx="2286000" cy="508000"/>
          </a:xfrm>
        </p:spPr>
        <p:txBody>
          <a:bodyPr/>
          <a:lstStyle/>
          <a:p>
            <a:fld id="{38B01C05-C6CA-4C18-B8CD-E51A98592CD8}" type="datetimeFigureOut">
              <a:rPr lang="ru-RU" smtClean="0"/>
              <a:pPr/>
              <a:t>17.11.2024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10046208" y="4114800"/>
            <a:ext cx="3657600" cy="512064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508000" y="0"/>
            <a:ext cx="8128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68448" y="0"/>
            <a:ext cx="139552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1320800" y="0"/>
            <a:ext cx="242496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521760" y="0"/>
            <a:ext cx="30704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4179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12192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138816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2302187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422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625600" y="0"/>
            <a:ext cx="1016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812800" y="3429000"/>
            <a:ext cx="17272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766272" y="4866752"/>
            <a:ext cx="855232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454773" y="5500632"/>
            <a:ext cx="18288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2218944" y="5791200"/>
            <a:ext cx="36576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2505387" y="4479888"/>
            <a:ext cx="48768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12130592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787488" y="4928702"/>
            <a:ext cx="812800" cy="517524"/>
          </a:xfrm>
        </p:spPr>
        <p:txBody>
          <a:bodyPr/>
          <a:lstStyle/>
          <a:p>
            <a:fld id="{0A504461-5A51-4980-8647-19B7D5F317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01C05-C6CA-4C18-B8CD-E51A98592CD8}" type="datetimeFigureOut">
              <a:rPr lang="ru-RU" smtClean="0"/>
              <a:pPr/>
              <a:t>17.11.2024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04461-5A51-4980-8647-19B7D5F3173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48768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5693664" y="1600200"/>
            <a:ext cx="48768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0584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01C05-C6CA-4C18-B8CD-E51A98592CD8}" type="datetimeFigureOut">
              <a:rPr lang="ru-RU" smtClean="0"/>
              <a:pPr/>
              <a:t>17.11.2024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04461-5A51-4980-8647-19B7D5F3173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609600" y="2362200"/>
            <a:ext cx="48768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5829300" y="2362200"/>
            <a:ext cx="48768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609600" y="1569720"/>
            <a:ext cx="48768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5791200" y="1569720"/>
            <a:ext cx="48768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8B01C05-C6CA-4C18-B8CD-E51A98592CD8}" type="datetimeFigureOut">
              <a:rPr lang="ru-RU" smtClean="0"/>
              <a:pPr/>
              <a:t>17.11.2024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A504461-5A51-4980-8647-19B7D5F3173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01C05-C6CA-4C18-B8CD-E51A98592CD8}" type="datetimeFigureOut">
              <a:rPr lang="ru-RU" smtClean="0"/>
              <a:pPr/>
              <a:t>17.11.2024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04461-5A51-4980-8647-19B7D5F317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5547360" y="3124200"/>
            <a:ext cx="6309360" cy="6096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083040" y="274320"/>
            <a:ext cx="2036064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83312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256395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406400" y="274320"/>
            <a:ext cx="75184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38B01C05-C6CA-4C18-B8CD-E51A98592CD8}" type="datetimeFigureOut">
              <a:rPr lang="ru-RU" smtClean="0"/>
              <a:pPr/>
              <a:t>17.11.2024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A504461-5A51-4980-8647-19B7D5F3173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5518404" y="3124200"/>
            <a:ext cx="6309360" cy="6096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82296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021064" y="264795"/>
            <a:ext cx="2032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83312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256395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8B01C05-C6CA-4C18-B8CD-E51A98592CD8}" type="datetimeFigureOut">
              <a:rPr lang="ru-RU" smtClean="0"/>
              <a:pPr/>
              <a:t>17.11.2024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A504461-5A51-4980-8647-19B7D5F3173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01C05-C6CA-4C18-B8CD-E51A98592CD8}" type="datetimeFigureOut">
              <a:rPr lang="ru-RU" smtClean="0"/>
              <a:pPr/>
              <a:t>17.11.2024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04461-5A51-4980-8647-19B7D5F317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2352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01C05-C6CA-4C18-B8CD-E51A98592CD8}" type="datetimeFigureOut">
              <a:rPr lang="ru-RU" smtClean="0"/>
              <a:pPr/>
              <a:t>17.11.2024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04461-5A51-4980-8647-19B7D5F317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99568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10454640" y="1017843"/>
            <a:ext cx="2011680" cy="512064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38B01C05-C6CA-4C18-B8CD-E51A98592CD8}" type="datetimeFigureOut">
              <a:rPr lang="ru-RU" smtClean="0"/>
              <a:pPr/>
              <a:t>17.11.2024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9853648" y="3676280"/>
            <a:ext cx="3200400" cy="48768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016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0838688" y="5734050"/>
            <a:ext cx="8128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0A504461-5A51-4980-8647-19B7D5F3173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3708500" y="1402574"/>
            <a:ext cx="6912608" cy="3416320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5400" b="1" dirty="0" smtClean="0">
                <a:ln w="0"/>
                <a:effectLst>
                  <a:reflection blurRad="6350" stA="53000" endA="300" endPos="35500" dir="5400000" sy="-90000" algn="bl" rotWithShape="0"/>
                </a:effectLst>
              </a:rPr>
              <a:t>ПРОФІЛАКТИКА </a:t>
            </a:r>
            <a:r>
              <a:rPr lang="uk-UA" sz="5400" b="1" cap="none" spc="0" dirty="0" smtClean="0">
                <a:ln w="0"/>
                <a:effectLst>
                  <a:reflection blurRad="6350" stA="53000" endA="300" endPos="35500" dir="5400000" sy="-90000" algn="bl" rotWithShape="0"/>
                </a:effectLst>
              </a:rPr>
              <a:t>БУЛІНГУ</a:t>
            </a:r>
          </a:p>
          <a:p>
            <a:pPr algn="ctr"/>
            <a:r>
              <a:rPr lang="uk-UA" sz="5400" b="1" cap="none" spc="0" dirty="0" smtClean="0">
                <a:ln w="0"/>
                <a:effectLst>
                  <a:reflection blurRad="6350" stA="53000" endA="300" endPos="35500" dir="5400000" sy="-90000" algn="bl" rotWithShape="0"/>
                </a:effectLst>
              </a:rPr>
              <a:t> та </a:t>
            </a:r>
          </a:p>
          <a:p>
            <a:pPr algn="ctr"/>
            <a:r>
              <a:rPr lang="uk-UA" sz="5400" b="1" cap="none" spc="0" dirty="0" smtClean="0">
                <a:ln w="0"/>
                <a:effectLst>
                  <a:reflection blurRad="6350" stA="53000" endA="300" endPos="35500" dir="5400000" sy="-90000" algn="bl" rotWithShape="0"/>
                </a:effectLst>
              </a:rPr>
              <a:t>ЗЛОЧИННОСТІ </a:t>
            </a:r>
            <a:endParaRPr lang="uk-UA" sz="5400" b="1" cap="none" spc="0" dirty="0" smtClean="0">
              <a:ln w="0"/>
              <a:solidFill>
                <a:srgbClr val="00206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966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▷ Булінг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90173" y="2530852"/>
            <a:ext cx="7201827" cy="4327148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23053" y="-1"/>
            <a:ext cx="9264147" cy="4248443"/>
          </a:xfrm>
        </p:spPr>
        <p:txBody>
          <a:bodyPr anchor="ctr">
            <a:noAutofit/>
          </a:bodyPr>
          <a:lstStyle/>
          <a:p>
            <a:r>
              <a:rPr lang="ru-RU" sz="2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Булінг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постійні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навмисні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негативні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дії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спрямовані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одну й ту саму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дитину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з боку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іншої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дитини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групи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дітей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4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агресивна</a:t>
            </a:r>
            <a:r>
              <a:rPr lang="ru-RU" sz="24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b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вкрай</a:t>
            </a:r>
            <a:r>
              <a:rPr lang="ru-RU" sz="24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неприємна</a:t>
            </a:r>
            <a:r>
              <a:rPr lang="ru-RU" sz="24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поведінка</a:t>
            </a:r>
            <a:r>
              <a:rPr lang="uk-UA" sz="24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4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4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супроводжується</a:t>
            </a:r>
            <a:r>
              <a:rPr lang="ru-RU" sz="24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постійним</a:t>
            </a:r>
            <a:r>
              <a:rPr lang="ru-RU" sz="24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фізичним</a:t>
            </a:r>
            <a:r>
              <a:rPr lang="ru-RU" sz="24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400" b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психологічним</a:t>
            </a:r>
            <a:r>
              <a:rPr lang="ru-RU" sz="24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тиском</a:t>
            </a:r>
            <a:r>
              <a:rPr lang="ru-RU" sz="24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ru-RU" sz="24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Дитину</a:t>
            </a:r>
            <a:r>
              <a:rPr lang="ru-RU" sz="24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систематично </a:t>
            </a:r>
            <a:r>
              <a:rPr lang="ru-RU" sz="2400" b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дражнять</a:t>
            </a:r>
            <a:r>
              <a:rPr lang="ru-RU" sz="24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образливим</a:t>
            </a:r>
            <a:r>
              <a:rPr lang="ru-RU" sz="24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400" b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неї</a:t>
            </a:r>
            <a:r>
              <a:rPr lang="ru-RU" sz="24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чином, </a:t>
            </a:r>
            <a:br>
              <a:rPr lang="ru-RU" sz="24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навмисно</a:t>
            </a:r>
            <a:r>
              <a:rPr lang="ru-RU" sz="24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2400" b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приймають</a:t>
            </a:r>
            <a:r>
              <a:rPr lang="ru-RU" sz="24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400" b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колектив</a:t>
            </a:r>
            <a:r>
              <a:rPr lang="ru-RU" sz="24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br>
              <a:rPr lang="ru-RU" sz="24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залякують</a:t>
            </a:r>
            <a:r>
              <a:rPr lang="ru-RU" sz="24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шантажують</a:t>
            </a:r>
            <a:r>
              <a:rPr lang="ru-RU" sz="24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4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навіть</a:t>
            </a:r>
            <a:r>
              <a:rPr lang="ru-RU" sz="24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б'ють</a:t>
            </a:r>
            <a:r>
              <a:rPr lang="ru-RU" sz="24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3463944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3235568" y="1055076"/>
            <a:ext cx="5725552" cy="5802924"/>
          </a:xfrm>
        </p:spPr>
        <p:txBody>
          <a:bodyPr>
            <a:noAutofit/>
          </a:bodyPr>
          <a:lstStyle/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ru-RU" sz="2800" dirty="0" smtClean="0"/>
              <a:t> </a:t>
            </a:r>
            <a:r>
              <a:rPr lang="ru-RU" sz="2400" dirty="0" err="1">
                <a:solidFill>
                  <a:schemeClr val="tx1"/>
                </a:solidFill>
              </a:rPr>
              <a:t>систематичність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0" dirty="0">
                <a:solidFill>
                  <a:schemeClr val="tx1"/>
                </a:solidFill>
              </a:rPr>
              <a:t>(</a:t>
            </a:r>
            <a:r>
              <a:rPr lang="ru-RU" sz="2400" b="0" dirty="0" err="1">
                <a:solidFill>
                  <a:schemeClr val="tx1"/>
                </a:solidFill>
              </a:rPr>
              <a:t>повторюваність</a:t>
            </a:r>
            <a:r>
              <a:rPr lang="ru-RU" sz="2400" b="0" dirty="0">
                <a:solidFill>
                  <a:schemeClr val="tx1"/>
                </a:solidFill>
              </a:rPr>
              <a:t>) </a:t>
            </a:r>
            <a:r>
              <a:rPr lang="ru-RU" sz="2400" b="0" dirty="0" err="1">
                <a:solidFill>
                  <a:schemeClr val="tx1"/>
                </a:solidFill>
              </a:rPr>
              <a:t>діяння</a:t>
            </a:r>
            <a:r>
              <a:rPr lang="ru-RU" sz="2400" dirty="0">
                <a:solidFill>
                  <a:schemeClr val="tx1"/>
                </a:solidFill>
              </a:rPr>
              <a:t>;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наявність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сторін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0" dirty="0">
                <a:solidFill>
                  <a:schemeClr val="tx1"/>
                </a:solidFill>
              </a:rPr>
              <a:t>– </a:t>
            </a:r>
            <a:r>
              <a:rPr lang="ru-RU" sz="2400" b="0" dirty="0" err="1">
                <a:solidFill>
                  <a:schemeClr val="tx1"/>
                </a:solidFill>
              </a:rPr>
              <a:t>кривдник</a:t>
            </a:r>
            <a:r>
              <a:rPr lang="ru-RU" sz="2400" b="0" dirty="0">
                <a:solidFill>
                  <a:schemeClr val="tx1"/>
                </a:solidFill>
              </a:rPr>
              <a:t> (</a:t>
            </a:r>
            <a:r>
              <a:rPr lang="ru-RU" sz="2400" b="0" dirty="0" err="1">
                <a:solidFill>
                  <a:schemeClr val="tx1"/>
                </a:solidFill>
              </a:rPr>
              <a:t>булер</a:t>
            </a:r>
            <a:r>
              <a:rPr lang="ru-RU" sz="2400" b="0" dirty="0">
                <a:solidFill>
                  <a:schemeClr val="tx1"/>
                </a:solidFill>
              </a:rPr>
              <a:t>), </a:t>
            </a:r>
            <a:r>
              <a:rPr lang="ru-RU" sz="2400" b="0" dirty="0" err="1">
                <a:solidFill>
                  <a:schemeClr val="tx1"/>
                </a:solidFill>
              </a:rPr>
              <a:t>потерпілий</a:t>
            </a:r>
            <a:r>
              <a:rPr lang="ru-RU" sz="2400" b="0" dirty="0">
                <a:solidFill>
                  <a:schemeClr val="tx1"/>
                </a:solidFill>
              </a:rPr>
              <a:t> (жертва </a:t>
            </a:r>
            <a:r>
              <a:rPr lang="ru-RU" sz="2400" b="0" dirty="0" err="1">
                <a:solidFill>
                  <a:schemeClr val="tx1"/>
                </a:solidFill>
              </a:rPr>
              <a:t>булінгу</a:t>
            </a:r>
            <a:r>
              <a:rPr lang="ru-RU" sz="2400" b="0" dirty="0">
                <a:solidFill>
                  <a:schemeClr val="tx1"/>
                </a:solidFill>
              </a:rPr>
              <a:t>), </a:t>
            </a:r>
            <a:r>
              <a:rPr lang="ru-RU" sz="2400" b="0" dirty="0" err="1">
                <a:solidFill>
                  <a:schemeClr val="tx1"/>
                </a:solidFill>
              </a:rPr>
              <a:t>спостерігачі</a:t>
            </a:r>
            <a:r>
              <a:rPr lang="ru-RU" sz="2400" b="0" dirty="0">
                <a:solidFill>
                  <a:schemeClr val="tx1"/>
                </a:solidFill>
              </a:rPr>
              <a:t> (за </a:t>
            </a:r>
            <a:r>
              <a:rPr lang="ru-RU" sz="2400" b="0" dirty="0" err="1">
                <a:solidFill>
                  <a:schemeClr val="tx1"/>
                </a:solidFill>
              </a:rPr>
              <a:t>наявності</a:t>
            </a:r>
            <a:r>
              <a:rPr lang="ru-RU" sz="2400" b="0" dirty="0">
                <a:solidFill>
                  <a:schemeClr val="tx1"/>
                </a:solidFill>
              </a:rPr>
              <a:t>);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ru-RU" sz="2400" dirty="0" err="1" smtClean="0">
                <a:solidFill>
                  <a:schemeClr val="tx1"/>
                </a:solidFill>
              </a:rPr>
              <a:t>дії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або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бездіяльність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кривдника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b="0" dirty="0" err="1">
                <a:solidFill>
                  <a:schemeClr val="tx1"/>
                </a:solidFill>
              </a:rPr>
              <a:t>наслідком</a:t>
            </a:r>
            <a:r>
              <a:rPr lang="ru-RU" sz="2400" b="0" dirty="0">
                <a:solidFill>
                  <a:schemeClr val="tx1"/>
                </a:solidFill>
              </a:rPr>
              <a:t> </a:t>
            </a:r>
            <a:r>
              <a:rPr lang="ru-RU" sz="2400" b="0" dirty="0" err="1">
                <a:solidFill>
                  <a:schemeClr val="tx1"/>
                </a:solidFill>
              </a:rPr>
              <a:t>яких</a:t>
            </a:r>
            <a:r>
              <a:rPr lang="ru-RU" sz="2400" b="0" dirty="0">
                <a:solidFill>
                  <a:schemeClr val="tx1"/>
                </a:solidFill>
              </a:rPr>
              <a:t> є </a:t>
            </a:r>
            <a:r>
              <a:rPr lang="ru-RU" sz="2400" b="0" dirty="0" err="1">
                <a:solidFill>
                  <a:schemeClr val="tx1"/>
                </a:solidFill>
              </a:rPr>
              <a:t>заподіяння</a:t>
            </a:r>
            <a:r>
              <a:rPr lang="ru-RU" sz="2400" b="0" dirty="0">
                <a:solidFill>
                  <a:schemeClr val="tx1"/>
                </a:solidFill>
              </a:rPr>
              <a:t> </a:t>
            </a:r>
            <a:r>
              <a:rPr lang="ru-RU" sz="2400" b="0" dirty="0" err="1">
                <a:solidFill>
                  <a:schemeClr val="tx1"/>
                </a:solidFill>
              </a:rPr>
              <a:t>психічної</a:t>
            </a:r>
            <a:r>
              <a:rPr lang="ru-RU" sz="2400" b="0" dirty="0">
                <a:solidFill>
                  <a:schemeClr val="tx1"/>
                </a:solidFill>
              </a:rPr>
              <a:t> та/</a:t>
            </a:r>
            <a:r>
              <a:rPr lang="ru-RU" sz="2400" b="0" dirty="0" err="1">
                <a:solidFill>
                  <a:schemeClr val="tx1"/>
                </a:solidFill>
              </a:rPr>
              <a:t>або</a:t>
            </a:r>
            <a:r>
              <a:rPr lang="ru-RU" sz="2400" b="0" dirty="0">
                <a:solidFill>
                  <a:schemeClr val="tx1"/>
                </a:solidFill>
              </a:rPr>
              <a:t> </a:t>
            </a:r>
            <a:r>
              <a:rPr lang="ru-RU" sz="2400" b="0" dirty="0" err="1">
                <a:solidFill>
                  <a:schemeClr val="tx1"/>
                </a:solidFill>
              </a:rPr>
              <a:t>фізичної</a:t>
            </a:r>
            <a:r>
              <a:rPr lang="ru-RU" sz="2400" b="0" dirty="0">
                <a:solidFill>
                  <a:schemeClr val="tx1"/>
                </a:solidFill>
              </a:rPr>
              <a:t> </a:t>
            </a:r>
            <a:r>
              <a:rPr lang="ru-RU" sz="2400" b="0" dirty="0" err="1">
                <a:solidFill>
                  <a:schemeClr val="tx1"/>
                </a:solidFill>
              </a:rPr>
              <a:t>шкоди</a:t>
            </a:r>
            <a:r>
              <a:rPr lang="ru-RU" sz="2400" b="0" dirty="0">
                <a:solidFill>
                  <a:schemeClr val="tx1"/>
                </a:solidFill>
              </a:rPr>
              <a:t>, </a:t>
            </a:r>
            <a:r>
              <a:rPr lang="ru-RU" sz="2400" b="0" dirty="0" err="1">
                <a:solidFill>
                  <a:schemeClr val="tx1"/>
                </a:solidFill>
              </a:rPr>
              <a:t>приниження</a:t>
            </a:r>
            <a:r>
              <a:rPr lang="ru-RU" sz="2400" b="0" dirty="0">
                <a:solidFill>
                  <a:schemeClr val="tx1"/>
                </a:solidFill>
              </a:rPr>
              <a:t>, страх, </a:t>
            </a:r>
            <a:r>
              <a:rPr lang="ru-RU" sz="2400" b="0" dirty="0" err="1">
                <a:solidFill>
                  <a:schemeClr val="tx1"/>
                </a:solidFill>
              </a:rPr>
              <a:t>тривога</a:t>
            </a:r>
            <a:r>
              <a:rPr lang="ru-RU" sz="2400" b="0" dirty="0">
                <a:solidFill>
                  <a:schemeClr val="tx1"/>
                </a:solidFill>
              </a:rPr>
              <a:t>, </a:t>
            </a:r>
            <a:r>
              <a:rPr lang="ru-RU" sz="2400" b="0" dirty="0" err="1">
                <a:solidFill>
                  <a:schemeClr val="tx1"/>
                </a:solidFill>
              </a:rPr>
              <a:t>підпорядкування</a:t>
            </a:r>
            <a:r>
              <a:rPr lang="ru-RU" sz="2400" b="0" dirty="0">
                <a:solidFill>
                  <a:schemeClr val="tx1"/>
                </a:solidFill>
              </a:rPr>
              <a:t> </a:t>
            </a:r>
            <a:r>
              <a:rPr lang="ru-RU" sz="2400" b="0" dirty="0" err="1">
                <a:solidFill>
                  <a:schemeClr val="tx1"/>
                </a:solidFill>
              </a:rPr>
              <a:t>потерпілого</a:t>
            </a:r>
            <a:r>
              <a:rPr lang="ru-RU" sz="2400" b="0" dirty="0">
                <a:solidFill>
                  <a:schemeClr val="tx1"/>
                </a:solidFill>
              </a:rPr>
              <a:t> </a:t>
            </a:r>
            <a:r>
              <a:rPr lang="ru-RU" sz="2400" b="0" dirty="0" err="1">
                <a:solidFill>
                  <a:schemeClr val="tx1"/>
                </a:solidFill>
              </a:rPr>
              <a:t>інтересам</a:t>
            </a:r>
            <a:r>
              <a:rPr lang="ru-RU" sz="2400" b="0" dirty="0">
                <a:solidFill>
                  <a:schemeClr val="tx1"/>
                </a:solidFill>
              </a:rPr>
              <a:t> </a:t>
            </a:r>
            <a:r>
              <a:rPr lang="ru-RU" sz="2400" b="0" dirty="0" err="1">
                <a:solidFill>
                  <a:schemeClr val="tx1"/>
                </a:solidFill>
              </a:rPr>
              <a:t>кривдника</a:t>
            </a:r>
            <a:r>
              <a:rPr lang="ru-RU" sz="2400" b="0" dirty="0">
                <a:solidFill>
                  <a:schemeClr val="tx1"/>
                </a:solidFill>
              </a:rPr>
              <a:t>, та/</a:t>
            </a:r>
            <a:r>
              <a:rPr lang="ru-RU" sz="2400" b="0" dirty="0" err="1">
                <a:solidFill>
                  <a:schemeClr val="tx1"/>
                </a:solidFill>
              </a:rPr>
              <a:t>або</a:t>
            </a:r>
            <a:r>
              <a:rPr lang="ru-RU" sz="2400" b="0" dirty="0">
                <a:solidFill>
                  <a:schemeClr val="tx1"/>
                </a:solidFill>
              </a:rPr>
              <a:t> </a:t>
            </a:r>
            <a:r>
              <a:rPr lang="ru-RU" sz="2400" b="0" dirty="0" err="1">
                <a:solidFill>
                  <a:schemeClr val="tx1"/>
                </a:solidFill>
              </a:rPr>
              <a:t>спричинення</a:t>
            </a:r>
            <a:r>
              <a:rPr lang="ru-RU" sz="2400" b="0" dirty="0">
                <a:solidFill>
                  <a:schemeClr val="tx1"/>
                </a:solidFill>
              </a:rPr>
              <a:t> </a:t>
            </a:r>
            <a:r>
              <a:rPr lang="ru-RU" sz="2400" b="0" dirty="0" err="1">
                <a:solidFill>
                  <a:schemeClr val="tx1"/>
                </a:solidFill>
              </a:rPr>
              <a:t>соціальної</a:t>
            </a:r>
            <a:r>
              <a:rPr lang="ru-RU" sz="2400" b="0" dirty="0">
                <a:solidFill>
                  <a:schemeClr val="tx1"/>
                </a:solidFill>
              </a:rPr>
              <a:t> </a:t>
            </a:r>
            <a:r>
              <a:rPr lang="ru-RU" sz="2400" b="0" dirty="0" err="1">
                <a:solidFill>
                  <a:schemeClr val="tx1"/>
                </a:solidFill>
              </a:rPr>
              <a:t>ізоляції</a:t>
            </a:r>
            <a:r>
              <a:rPr lang="ru-RU" sz="2400" b="0" dirty="0">
                <a:solidFill>
                  <a:schemeClr val="tx1"/>
                </a:solidFill>
              </a:rPr>
              <a:t> </a:t>
            </a:r>
            <a:r>
              <a:rPr lang="ru-RU" sz="2400" b="0" dirty="0" err="1">
                <a:solidFill>
                  <a:schemeClr val="tx1"/>
                </a:solidFill>
              </a:rPr>
              <a:t>потерпілого</a:t>
            </a:r>
            <a:r>
              <a:rPr lang="ru-RU" sz="24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387546" y="446829"/>
            <a:ext cx="5558509" cy="523220"/>
          </a:xfrm>
          <a:prstGeom prst="rect">
            <a:avLst/>
          </a:prstGeom>
          <a:noFill/>
          <a:effectLst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dirty="0" err="1" smtClean="0">
                <a:ln w="0"/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2800" b="1" cap="none" spc="0" dirty="0" err="1" smtClean="0">
                <a:ln w="0"/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знаками</a:t>
            </a:r>
            <a:r>
              <a:rPr lang="ru-RU" sz="2800" b="1" cap="none" spc="0" dirty="0" smtClean="0">
                <a:ln w="0"/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cap="none" spc="0" dirty="0" err="1">
                <a:ln w="0"/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булінгу</a:t>
            </a:r>
            <a:r>
              <a:rPr lang="ru-RU" sz="2800" b="1" cap="none" spc="0" dirty="0">
                <a:ln w="0"/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800" b="1" cap="none" spc="0" dirty="0" err="1">
                <a:ln w="0"/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цькування</a:t>
            </a:r>
            <a:r>
              <a:rPr lang="ru-RU" sz="2800" b="1" cap="none" spc="0" dirty="0">
                <a:ln w="0"/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) є:</a:t>
            </a:r>
          </a:p>
        </p:txBody>
      </p:sp>
      <p:pic>
        <p:nvPicPr>
          <p:cNvPr id="6" name="Рисунок 5" descr="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2179" y="3733506"/>
            <a:ext cx="3368298" cy="2568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41765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5584874" y="362649"/>
            <a:ext cx="6050659" cy="5887952"/>
          </a:xfrm>
        </p:spPr>
        <p:txBody>
          <a:bodyPr>
            <a:noAutofit/>
          </a:bodyPr>
          <a:lstStyle/>
          <a:p>
            <a:pPr algn="just"/>
            <a:r>
              <a:rPr lang="ru-RU" sz="2800" dirty="0" smtClean="0">
                <a:solidFill>
                  <a:srgbClr val="002060"/>
                </a:solidFill>
              </a:rPr>
              <a:t>    Жертвою </a:t>
            </a:r>
            <a:r>
              <a:rPr lang="ru-RU" sz="2800" dirty="0" err="1">
                <a:solidFill>
                  <a:srgbClr val="002060"/>
                </a:solidFill>
              </a:rPr>
              <a:t>цькування</a:t>
            </a:r>
            <a:r>
              <a:rPr lang="ru-RU" sz="2800" dirty="0">
                <a:solidFill>
                  <a:srgbClr val="002060"/>
                </a:solidFill>
              </a:rPr>
              <a:t> </a:t>
            </a:r>
            <a:r>
              <a:rPr lang="ru-RU" sz="2800" dirty="0" err="1">
                <a:solidFill>
                  <a:srgbClr val="002060"/>
                </a:solidFill>
              </a:rPr>
              <a:t>може</a:t>
            </a:r>
            <a:r>
              <a:rPr lang="ru-RU" sz="2800" dirty="0">
                <a:solidFill>
                  <a:srgbClr val="002060"/>
                </a:solidFill>
              </a:rPr>
              <a:t> стати абсолютно будь-яка </a:t>
            </a:r>
            <a:r>
              <a:rPr lang="ru-RU" sz="2800" dirty="0" err="1">
                <a:solidFill>
                  <a:srgbClr val="002060"/>
                </a:solidFill>
              </a:rPr>
              <a:t>дитина</a:t>
            </a:r>
            <a:r>
              <a:rPr lang="ru-RU" sz="2800" dirty="0">
                <a:solidFill>
                  <a:srgbClr val="002060"/>
                </a:solidFill>
              </a:rPr>
              <a:t>, не </a:t>
            </a:r>
            <a:r>
              <a:rPr lang="ru-RU" sz="2800" dirty="0" err="1">
                <a:solidFill>
                  <a:srgbClr val="002060"/>
                </a:solidFill>
              </a:rPr>
              <a:t>дивлячись</a:t>
            </a:r>
            <a:r>
              <a:rPr lang="ru-RU" sz="2800" dirty="0">
                <a:solidFill>
                  <a:srgbClr val="002060"/>
                </a:solidFill>
              </a:rPr>
              <a:t> на те, </a:t>
            </a:r>
            <a:r>
              <a:rPr lang="ru-RU" sz="2800" dirty="0" err="1">
                <a:solidFill>
                  <a:srgbClr val="002060"/>
                </a:solidFill>
              </a:rPr>
              <a:t>якою</a:t>
            </a:r>
            <a:r>
              <a:rPr lang="ru-RU" sz="2800" dirty="0">
                <a:solidFill>
                  <a:srgbClr val="002060"/>
                </a:solidFill>
              </a:rPr>
              <a:t> б сильною </a:t>
            </a:r>
            <a:r>
              <a:rPr lang="ru-RU" sz="2800" dirty="0" err="1">
                <a:solidFill>
                  <a:srgbClr val="002060"/>
                </a:solidFill>
              </a:rPr>
              <a:t>або</a:t>
            </a:r>
            <a:r>
              <a:rPr lang="ru-RU" sz="2800" dirty="0">
                <a:solidFill>
                  <a:srgbClr val="002060"/>
                </a:solidFill>
              </a:rPr>
              <a:t> </a:t>
            </a:r>
            <a:r>
              <a:rPr lang="ru-RU" sz="2800" dirty="0" err="1">
                <a:solidFill>
                  <a:srgbClr val="002060"/>
                </a:solidFill>
              </a:rPr>
              <a:t>здібною</a:t>
            </a:r>
            <a:r>
              <a:rPr lang="ru-RU" sz="2800" dirty="0">
                <a:solidFill>
                  <a:srgbClr val="002060"/>
                </a:solidFill>
              </a:rPr>
              <a:t> вона не </a:t>
            </a:r>
            <a:r>
              <a:rPr lang="ru-RU" sz="2800" dirty="0" err="1">
                <a:solidFill>
                  <a:srgbClr val="002060"/>
                </a:solidFill>
              </a:rPr>
              <a:t>була</a:t>
            </a:r>
            <a:r>
              <a:rPr lang="ru-RU" sz="2800" dirty="0">
                <a:solidFill>
                  <a:srgbClr val="002060"/>
                </a:solidFill>
              </a:rPr>
              <a:t> б. </a:t>
            </a:r>
            <a:r>
              <a:rPr lang="ru-RU" sz="2800" dirty="0" err="1">
                <a:solidFill>
                  <a:srgbClr val="002060"/>
                </a:solidFill>
              </a:rPr>
              <a:t>Однак</a:t>
            </a:r>
            <a:r>
              <a:rPr lang="ru-RU" sz="2800" dirty="0">
                <a:solidFill>
                  <a:srgbClr val="002060"/>
                </a:solidFill>
              </a:rPr>
              <a:t> </a:t>
            </a:r>
            <a:r>
              <a:rPr lang="ru-RU" sz="2800" dirty="0" err="1">
                <a:solidFill>
                  <a:srgbClr val="002060"/>
                </a:solidFill>
              </a:rPr>
              <a:t>найчастіше</a:t>
            </a:r>
            <a:r>
              <a:rPr lang="ru-RU" sz="2800" dirty="0">
                <a:solidFill>
                  <a:srgbClr val="002060"/>
                </a:solidFill>
              </a:rPr>
              <a:t> жертвами </a:t>
            </a:r>
            <a:r>
              <a:rPr lang="ru-RU" sz="2800" dirty="0" err="1">
                <a:solidFill>
                  <a:srgbClr val="002060"/>
                </a:solidFill>
              </a:rPr>
              <a:t>стають</a:t>
            </a:r>
            <a:r>
              <a:rPr lang="ru-RU" sz="2800" dirty="0">
                <a:solidFill>
                  <a:srgbClr val="002060"/>
                </a:solidFill>
              </a:rPr>
              <a:t> </a:t>
            </a:r>
            <a:r>
              <a:rPr lang="ru-RU" sz="2800" dirty="0" err="1">
                <a:solidFill>
                  <a:srgbClr val="002060"/>
                </a:solidFill>
              </a:rPr>
              <a:t>ті</a:t>
            </a:r>
            <a:r>
              <a:rPr lang="ru-RU" sz="2800" dirty="0">
                <a:solidFill>
                  <a:srgbClr val="002060"/>
                </a:solidFill>
              </a:rPr>
              <a:t>, </a:t>
            </a:r>
            <a:r>
              <a:rPr lang="ru-RU" sz="2800" dirty="0" err="1">
                <a:solidFill>
                  <a:srgbClr val="002060"/>
                </a:solidFill>
              </a:rPr>
              <a:t>хто</a:t>
            </a:r>
            <a:r>
              <a:rPr lang="ru-RU" sz="2800" dirty="0">
                <a:solidFill>
                  <a:srgbClr val="002060"/>
                </a:solidFill>
              </a:rPr>
              <a:t> </a:t>
            </a:r>
            <a:r>
              <a:rPr lang="ru-RU" sz="2800" dirty="0" err="1">
                <a:solidFill>
                  <a:srgbClr val="002060"/>
                </a:solidFill>
              </a:rPr>
              <a:t>найбільше</a:t>
            </a:r>
            <a:r>
              <a:rPr lang="ru-RU" sz="2800" dirty="0">
                <a:solidFill>
                  <a:srgbClr val="002060"/>
                </a:solidFill>
              </a:rPr>
              <a:t> </a:t>
            </a:r>
            <a:r>
              <a:rPr lang="ru-RU" sz="2800" dirty="0" err="1">
                <a:solidFill>
                  <a:srgbClr val="002060"/>
                </a:solidFill>
              </a:rPr>
              <a:t>виділяється</a:t>
            </a:r>
            <a:r>
              <a:rPr lang="ru-RU" sz="2800" dirty="0">
                <a:solidFill>
                  <a:srgbClr val="002060"/>
                </a:solidFill>
              </a:rPr>
              <a:t> (дивно </a:t>
            </a:r>
            <a:r>
              <a:rPr lang="ru-RU" sz="2800" dirty="0" err="1">
                <a:solidFill>
                  <a:srgbClr val="002060"/>
                </a:solidFill>
              </a:rPr>
              <a:t>одягнений</a:t>
            </a:r>
            <a:r>
              <a:rPr lang="ru-RU" sz="2800" dirty="0">
                <a:solidFill>
                  <a:srgbClr val="002060"/>
                </a:solidFill>
              </a:rPr>
              <a:t>, </a:t>
            </a:r>
            <a:r>
              <a:rPr lang="ru-RU" sz="2800" dirty="0" err="1">
                <a:solidFill>
                  <a:srgbClr val="002060"/>
                </a:solidFill>
              </a:rPr>
              <a:t>дивно</a:t>
            </a:r>
            <a:r>
              <a:rPr lang="ru-RU" sz="2800" dirty="0">
                <a:solidFill>
                  <a:srgbClr val="002060"/>
                </a:solidFill>
              </a:rPr>
              <a:t> </a:t>
            </a:r>
            <a:r>
              <a:rPr lang="ru-RU" sz="2800" dirty="0" smtClean="0">
                <a:solidFill>
                  <a:srgbClr val="002060"/>
                </a:solidFill>
              </a:rPr>
              <a:t>поводиться, </a:t>
            </a:r>
            <a:r>
              <a:rPr lang="ru-RU" sz="2800" dirty="0" err="1" smtClean="0">
                <a:solidFill>
                  <a:srgbClr val="002060"/>
                </a:solidFill>
              </a:rPr>
              <a:t>неохайний</a:t>
            </a:r>
            <a:r>
              <a:rPr lang="ru-RU" sz="2800" dirty="0">
                <a:solidFill>
                  <a:srgbClr val="002060"/>
                </a:solidFill>
              </a:rPr>
              <a:t>). </a:t>
            </a:r>
            <a:endParaRPr lang="ru-RU" sz="2800" dirty="0" smtClean="0">
              <a:solidFill>
                <a:srgbClr val="002060"/>
              </a:solidFill>
            </a:endParaRPr>
          </a:p>
          <a:p>
            <a:pPr algn="just"/>
            <a:r>
              <a:rPr lang="ru-RU" sz="2800" dirty="0" smtClean="0">
                <a:solidFill>
                  <a:srgbClr val="002060"/>
                </a:solidFill>
              </a:rPr>
              <a:t> </a:t>
            </a:r>
            <a:r>
              <a:rPr lang="ru-RU" sz="2800" dirty="0" smtClean="0">
                <a:solidFill>
                  <a:srgbClr val="002060"/>
                </a:solidFill>
              </a:rPr>
              <a:t>   </a:t>
            </a:r>
            <a:r>
              <a:rPr lang="ru-RU" sz="2800" dirty="0" err="1" smtClean="0">
                <a:solidFill>
                  <a:srgbClr val="002060"/>
                </a:solidFill>
              </a:rPr>
              <a:t>Також</a:t>
            </a:r>
            <a:r>
              <a:rPr lang="ru-RU" sz="2800" dirty="0" smtClean="0">
                <a:solidFill>
                  <a:srgbClr val="002060"/>
                </a:solidFill>
              </a:rPr>
              <a:t> </a:t>
            </a:r>
            <a:r>
              <a:rPr lang="ru-RU" sz="2800" dirty="0" err="1">
                <a:solidFill>
                  <a:srgbClr val="002060"/>
                </a:solidFill>
              </a:rPr>
              <a:t>потенційними</a:t>
            </a:r>
            <a:r>
              <a:rPr lang="ru-RU" sz="2800" dirty="0">
                <a:solidFill>
                  <a:srgbClr val="002060"/>
                </a:solidFill>
              </a:rPr>
              <a:t> жертвами </a:t>
            </a:r>
            <a:r>
              <a:rPr lang="ru-RU" sz="2800" dirty="0" err="1">
                <a:solidFill>
                  <a:srgbClr val="002060"/>
                </a:solidFill>
              </a:rPr>
              <a:t>можуть</a:t>
            </a:r>
            <a:r>
              <a:rPr lang="ru-RU" sz="2800" dirty="0">
                <a:solidFill>
                  <a:srgbClr val="002060"/>
                </a:solidFill>
              </a:rPr>
              <a:t> стати </a:t>
            </a:r>
            <a:r>
              <a:rPr lang="ru-RU" sz="2800" dirty="0" err="1">
                <a:solidFill>
                  <a:srgbClr val="002060"/>
                </a:solidFill>
              </a:rPr>
              <a:t>ті</a:t>
            </a:r>
            <a:r>
              <a:rPr lang="ru-RU" sz="2800" dirty="0">
                <a:solidFill>
                  <a:srgbClr val="002060"/>
                </a:solidFill>
              </a:rPr>
              <a:t>, </a:t>
            </a:r>
            <a:r>
              <a:rPr lang="ru-RU" sz="2800" dirty="0" err="1">
                <a:solidFill>
                  <a:srgbClr val="002060"/>
                </a:solidFill>
              </a:rPr>
              <a:t>хто</a:t>
            </a:r>
            <a:r>
              <a:rPr lang="ru-RU" sz="2800" dirty="0">
                <a:solidFill>
                  <a:srgbClr val="002060"/>
                </a:solidFill>
              </a:rPr>
              <a:t> </a:t>
            </a:r>
            <a:r>
              <a:rPr lang="ru-RU" sz="2800" dirty="0" err="1">
                <a:solidFill>
                  <a:srgbClr val="002060"/>
                </a:solidFill>
              </a:rPr>
              <a:t>швидко</a:t>
            </a:r>
            <a:r>
              <a:rPr lang="ru-RU" sz="2800" dirty="0">
                <a:solidFill>
                  <a:srgbClr val="002060"/>
                </a:solidFill>
              </a:rPr>
              <a:t> </a:t>
            </a:r>
            <a:r>
              <a:rPr lang="ru-RU" sz="2800" dirty="0" err="1">
                <a:solidFill>
                  <a:srgbClr val="002060"/>
                </a:solidFill>
              </a:rPr>
              <a:t>втрачає</a:t>
            </a:r>
            <a:r>
              <a:rPr lang="ru-RU" sz="2800" dirty="0">
                <a:solidFill>
                  <a:srgbClr val="002060"/>
                </a:solidFill>
              </a:rPr>
              <a:t> самоконтроль, легко </a:t>
            </a:r>
            <a:r>
              <a:rPr lang="ru-RU" sz="2800" dirty="0" err="1">
                <a:solidFill>
                  <a:srgbClr val="002060"/>
                </a:solidFill>
              </a:rPr>
              <a:t>піддається</a:t>
            </a:r>
            <a:r>
              <a:rPr lang="ru-RU" sz="2800" dirty="0">
                <a:solidFill>
                  <a:srgbClr val="002060"/>
                </a:solidFill>
              </a:rPr>
              <a:t> </a:t>
            </a:r>
            <a:r>
              <a:rPr lang="ru-RU" sz="2800" dirty="0" err="1">
                <a:solidFill>
                  <a:srgbClr val="002060"/>
                </a:solidFill>
              </a:rPr>
              <a:t>емоціям</a:t>
            </a:r>
            <a:r>
              <a:rPr lang="ru-RU" sz="2800" dirty="0">
                <a:solidFill>
                  <a:srgbClr val="002060"/>
                </a:solidFill>
              </a:rPr>
              <a:t>.</a:t>
            </a:r>
          </a:p>
        </p:txBody>
      </p:sp>
      <p:sp>
        <p:nvSpPr>
          <p:cNvPr id="17410" name="AutoShape 2" descr="Попередити булінг: 5 вправ для розвитку емпатії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 descr="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911" y="741205"/>
            <a:ext cx="5313557" cy="5371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44324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2616591" y="1237954"/>
            <a:ext cx="8651629" cy="5092507"/>
          </a:xfrm>
        </p:spPr>
        <p:txBody>
          <a:bodyPr>
            <a:noAutofit/>
          </a:bodyPr>
          <a:lstStyle/>
          <a:p>
            <a:pPr marL="1143000" indent="-1143000" algn="l">
              <a:buFont typeface="Wingdings" panose="05000000000000000000" pitchFamily="2" charset="2"/>
              <a:buChar char="Ø"/>
            </a:pP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Труднощі у навчанні, неможливість зосередитися через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стрес;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1143000" indent="-1143000" algn="l">
              <a:buFont typeface="Wingdings" panose="05000000000000000000" pitchFamily="2" charset="2"/>
              <a:buChar char="Ø"/>
            </a:pP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Постійні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пропуск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занять,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оскільки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йти до школи страшно і перебувати там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болісно;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1143000" indent="-1143000" algn="l">
              <a:buFont typeface="Wingdings" panose="05000000000000000000" pitchFamily="2" charset="2"/>
              <a:buChar char="Ø"/>
            </a:pP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Складнощі зі спілкуванням, із зав'язуванням та підтримкою соціальних </a:t>
            </a:r>
            <a:r>
              <a:rPr lang="uk-UA" sz="2400" dirty="0" err="1">
                <a:latin typeface="Times New Roman" pitchFamily="18" charset="0"/>
                <a:cs typeface="Times New Roman" pitchFamily="18" charset="0"/>
              </a:rPr>
              <a:t>зв'язків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соціофобія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;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1143000" indent="-1143000" algn="l">
              <a:buFont typeface="Wingdings" panose="05000000000000000000" pitchFamily="2" charset="2"/>
              <a:buChar char="Ø"/>
            </a:pP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нижена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самооцінка, невіра у свої сили, спотворений образ себе як «неповноцінного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»;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1143000" indent="-1143000" algn="l">
              <a:buFont typeface="Wingdings" panose="05000000000000000000" pitchFamily="2" charset="2"/>
              <a:buChar char="Ø"/>
            </a:pP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Тяжкі розлади, депресія, у тому числі стійкі та важкі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форми;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1143000" indent="-1143000" algn="l">
              <a:buFont typeface="Wingdings" panose="05000000000000000000" pitchFamily="2" charset="2"/>
              <a:buChar char="Ø"/>
            </a:pP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Психосоматичні (обумовлені стресом)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захворювання;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1143000" indent="-1143000" algn="l">
              <a:buFont typeface="Wingdings" panose="05000000000000000000" pitchFamily="2" charset="2"/>
              <a:buChar char="Ø"/>
            </a:pP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 err="1">
                <a:latin typeface="Times New Roman" pitchFamily="18" charset="0"/>
                <a:cs typeface="Times New Roman" pitchFamily="18" charset="0"/>
              </a:rPr>
              <a:t>Суїцидальні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 думки та спроби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суїциду.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2000" dirty="0"/>
              <a:t> </a:t>
            </a:r>
          </a:p>
          <a:p>
            <a:endParaRPr lang="ru-RU" sz="22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192172" y="233416"/>
            <a:ext cx="5671049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2800" b="1" cap="none" spc="0" dirty="0" smtClean="0">
                <a:ln w="0"/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НАСЛІДКИ </a:t>
            </a:r>
            <a:r>
              <a:rPr lang="uk-UA" sz="2800" b="1" cap="none" spc="0" dirty="0" err="1" smtClean="0">
                <a:ln w="0"/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БУЛІНГУ</a:t>
            </a:r>
            <a:r>
              <a:rPr lang="uk-UA" sz="2800" b="1" cap="none" spc="0" dirty="0" smtClean="0">
                <a:ln w="0"/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 ДЛЯ ДИТИНИ</a:t>
            </a:r>
            <a:r>
              <a:rPr lang="uk-UA" sz="2800" b="0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:</a:t>
            </a:r>
            <a:endParaRPr lang="ru-RU" sz="28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04937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3.png"/>
          <p:cNvPicPr>
            <a:picLocks noChangeAspect="1"/>
          </p:cNvPicPr>
          <p:nvPr/>
        </p:nvPicPr>
        <p:blipFill>
          <a:blip r:embed="rId2"/>
          <a:srcRect l="25868" t="33641" r="533"/>
          <a:stretch>
            <a:fillRect/>
          </a:stretch>
        </p:blipFill>
        <p:spPr>
          <a:xfrm>
            <a:off x="5050302" y="2652435"/>
            <a:ext cx="5303520" cy="4008618"/>
          </a:xfrm>
          <a:prstGeom prst="rect">
            <a:avLst/>
          </a:prstGeom>
        </p:spPr>
      </p:pic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2391507" y="682637"/>
            <a:ext cx="8914228" cy="2398188"/>
          </a:xfrm>
        </p:spPr>
        <p:txBody>
          <a:bodyPr>
            <a:noAutofit/>
          </a:bodyPr>
          <a:lstStyle/>
          <a:p>
            <a:pPr algn="just"/>
            <a:r>
              <a:rPr lang="ru-RU" dirty="0" smtClean="0">
                <a:solidFill>
                  <a:srgbClr val="002060"/>
                </a:solidFill>
              </a:rPr>
              <a:t>   </a:t>
            </a:r>
            <a:r>
              <a:rPr lang="ru-RU" sz="2400" b="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Булерами</a:t>
            </a:r>
            <a:r>
              <a:rPr lang="ru-RU" sz="24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 </a:t>
            </a:r>
            <a:r>
              <a:rPr lang="ru-RU" sz="2400" b="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найчастіше</a:t>
            </a:r>
            <a:r>
              <a:rPr lang="ru-RU" sz="24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стають</a:t>
            </a:r>
            <a:r>
              <a:rPr lang="ru-RU" sz="24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ті</a:t>
            </a:r>
            <a:r>
              <a:rPr lang="ru-RU" sz="24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хто</a:t>
            </a:r>
            <a:r>
              <a:rPr lang="ru-RU" sz="24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ростуть</a:t>
            </a:r>
            <a:r>
              <a:rPr lang="ru-RU" sz="24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без </a:t>
            </a:r>
            <a:r>
              <a:rPr lang="ru-RU" sz="2400" b="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заборон</a:t>
            </a:r>
            <a:r>
              <a:rPr lang="ru-RU" sz="24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та авторитету </a:t>
            </a:r>
            <a:r>
              <a:rPr lang="ru-RU" sz="2400" b="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батьків</a:t>
            </a:r>
            <a:r>
              <a:rPr lang="ru-RU" sz="24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але в той же час </a:t>
            </a:r>
            <a:r>
              <a:rPr lang="ru-RU" sz="2400" b="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їм</a:t>
            </a:r>
            <a:r>
              <a:rPr lang="ru-RU" sz="24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2400" b="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вистачає</a:t>
            </a:r>
            <a:r>
              <a:rPr lang="ru-RU" sz="24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уваги</a:t>
            </a:r>
            <a:r>
              <a:rPr lang="ru-RU" sz="24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400" b="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поваги</a:t>
            </a:r>
            <a:r>
              <a:rPr lang="ru-RU" sz="24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дорослих</a:t>
            </a:r>
            <a:r>
              <a:rPr lang="ru-RU" sz="24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2400" b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У </a:t>
            </a:r>
            <a:r>
              <a:rPr lang="ru-RU" sz="2400" b="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більшості</a:t>
            </a:r>
            <a:r>
              <a:rPr lang="ru-RU" sz="24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таких </a:t>
            </a:r>
            <a:r>
              <a:rPr lang="ru-RU" sz="2400" b="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дітей</a:t>
            </a:r>
            <a:r>
              <a:rPr lang="ru-RU" sz="24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400" b="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яскраво</a:t>
            </a:r>
            <a:r>
              <a:rPr lang="ru-RU" sz="24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виражені</a:t>
            </a:r>
            <a:r>
              <a:rPr lang="ru-RU" sz="24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нарцисові</a:t>
            </a:r>
            <a:r>
              <a:rPr lang="ru-RU" sz="24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риси</a:t>
            </a:r>
            <a:r>
              <a:rPr lang="ru-RU" sz="24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характеру. </a:t>
            </a:r>
            <a:r>
              <a:rPr lang="ru-RU" sz="2400" b="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Їм</a:t>
            </a:r>
            <a:r>
              <a:rPr lang="ru-RU" sz="24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весь час доводиться </a:t>
            </a:r>
            <a:r>
              <a:rPr lang="ru-RU" sz="2400" b="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самостверджуватися</a:t>
            </a:r>
            <a:r>
              <a:rPr lang="ru-RU" sz="24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400" b="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рахунок</a:t>
            </a:r>
            <a:r>
              <a:rPr lang="ru-RU" sz="24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інших</a:t>
            </a:r>
            <a:r>
              <a:rPr lang="ru-RU" sz="24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людей, </a:t>
            </a:r>
            <a:r>
              <a:rPr lang="ru-RU" sz="2400" b="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доводити</a:t>
            </a:r>
            <a:r>
              <a:rPr lang="ru-RU" sz="24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власну</a:t>
            </a:r>
            <a:r>
              <a:rPr lang="ru-RU" sz="24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перевагу</a:t>
            </a:r>
            <a:r>
              <a:rPr lang="ru-RU" sz="24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b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33513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2672862" y="703386"/>
            <a:ext cx="8984611" cy="2799470"/>
          </a:xfrm>
        </p:spPr>
        <p:txBody>
          <a:bodyPr>
            <a:noAutofit/>
          </a:bodyPr>
          <a:lstStyle/>
          <a:p>
            <a:pPr algn="just"/>
            <a:r>
              <a:rPr lang="ru-RU" sz="2400" b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Дітям</a:t>
            </a:r>
            <a:r>
              <a:rPr lang="ru-RU" sz="24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не </a:t>
            </a:r>
            <a:r>
              <a:rPr lang="ru-RU" sz="2400" b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варто</a:t>
            </a:r>
            <a:r>
              <a:rPr lang="ru-RU" sz="24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намагатися</a:t>
            </a:r>
            <a:r>
              <a:rPr lang="ru-RU" sz="24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вирішити</a:t>
            </a:r>
            <a:r>
              <a:rPr lang="ru-RU" sz="24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ситуацію</a:t>
            </a:r>
            <a:r>
              <a:rPr lang="ru-RU" sz="24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самотужки</a:t>
            </a:r>
            <a:r>
              <a:rPr lang="ru-RU" sz="24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адже</a:t>
            </a:r>
            <a:r>
              <a:rPr lang="ru-RU" sz="24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2400" b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булером</a:t>
            </a:r>
            <a:r>
              <a:rPr lang="ru-RU" sz="24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2400" b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завжди</a:t>
            </a:r>
            <a:r>
              <a:rPr lang="ru-RU" sz="24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sz="24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порозумітися</a:t>
            </a:r>
            <a:r>
              <a:rPr lang="ru-RU" sz="24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Краще</a:t>
            </a:r>
            <a:r>
              <a:rPr lang="ru-RU" sz="24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звернутися</a:t>
            </a:r>
            <a:r>
              <a:rPr lang="ru-RU" sz="24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400" b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батьків</a:t>
            </a:r>
            <a:r>
              <a:rPr lang="ru-RU" sz="24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вчителів</a:t>
            </a:r>
            <a:r>
              <a:rPr lang="ru-RU" sz="24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психолога </a:t>
            </a:r>
            <a:r>
              <a:rPr lang="ru-RU" sz="2400" b="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4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старших, </a:t>
            </a:r>
            <a:r>
              <a:rPr lang="ru-RU" sz="2400" b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яким</a:t>
            </a:r>
            <a:r>
              <a:rPr lang="ru-RU" sz="24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дитина</a:t>
            </a:r>
            <a:r>
              <a:rPr lang="ru-RU" sz="24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довіряє</a:t>
            </a:r>
            <a:r>
              <a:rPr lang="ru-RU" sz="24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ru-RU" sz="2400" b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251" y="2222696"/>
            <a:ext cx="10789918" cy="4367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50812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2813538" y="451775"/>
            <a:ext cx="8356209" cy="5887952"/>
          </a:xfrm>
        </p:spPr>
        <p:txBody>
          <a:bodyPr>
            <a:noAutofit/>
          </a:bodyPr>
          <a:lstStyle/>
          <a:p>
            <a:r>
              <a:rPr lang="ru-RU" sz="1800" dirty="0"/>
              <a:t> </a:t>
            </a:r>
          </a:p>
          <a:p>
            <a:r>
              <a:rPr lang="ru-RU" sz="1800" dirty="0" smtClean="0"/>
              <a:t> </a:t>
            </a:r>
          </a:p>
          <a:p>
            <a:endParaRPr lang="uk-UA" dirty="0" smtClean="0"/>
          </a:p>
          <a:p>
            <a:endParaRPr lang="uk-UA" sz="1800" dirty="0" smtClean="0"/>
          </a:p>
          <a:p>
            <a:endParaRPr lang="uk-UA" dirty="0" smtClean="0"/>
          </a:p>
          <a:p>
            <a:endParaRPr lang="uk-UA" sz="1800" dirty="0" smtClean="0"/>
          </a:p>
          <a:p>
            <a:endParaRPr lang="ru-RU" sz="1800" dirty="0" smtClean="0"/>
          </a:p>
          <a:p>
            <a:r>
              <a:rPr lang="uk-UA" sz="20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Розділіть аркуш паперу на 2 колонки, де одна колонка це заборони, а інша це заохочення. Напишіть</a:t>
            </a:r>
            <a:endParaRPr lang="ru-RU" sz="2000" b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dirty="0"/>
              <a:t> </a:t>
            </a:r>
            <a:r>
              <a:rPr lang="ru-RU" sz="24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1)</a:t>
            </a:r>
            <a:r>
              <a:rPr lang="ru-RU" sz="2400" b="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вам </a:t>
            </a:r>
            <a:r>
              <a:rPr lang="ru-RU" sz="2400" b="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забороняли</a:t>
            </a:r>
            <a:r>
              <a:rPr lang="ru-RU" sz="24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ваші</a:t>
            </a:r>
            <a:r>
              <a:rPr lang="ru-RU" sz="24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батьки </a:t>
            </a:r>
            <a:r>
              <a:rPr lang="ru-RU" sz="2400" b="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чим</a:t>
            </a:r>
            <a:r>
              <a:rPr lang="ru-RU" sz="24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вони вас </a:t>
            </a:r>
            <a:r>
              <a:rPr lang="ru-RU" sz="2400" b="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заохочували</a:t>
            </a:r>
            <a:r>
              <a:rPr lang="ru-RU" sz="24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endParaRPr lang="ru-RU" sz="2400" b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2)</a:t>
            </a:r>
            <a:r>
              <a:rPr lang="ru-RU" sz="2400" b="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</a:t>
            </a:r>
            <a:r>
              <a:rPr lang="ru-RU" sz="24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забороняєте</a:t>
            </a:r>
            <a:r>
              <a:rPr lang="ru-RU" sz="24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своїм</a:t>
            </a:r>
            <a:r>
              <a:rPr lang="ru-RU" sz="24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дітям</a:t>
            </a:r>
            <a:r>
              <a:rPr lang="ru-RU" sz="24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чим</a:t>
            </a:r>
            <a:r>
              <a:rPr lang="ru-RU" sz="24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заохочуєте</a:t>
            </a:r>
            <a:r>
              <a:rPr lang="ru-RU" sz="24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1800" dirty="0"/>
          </a:p>
        </p:txBody>
      </p:sp>
      <p:sp>
        <p:nvSpPr>
          <p:cNvPr id="6" name="TextBox 5"/>
          <p:cNvSpPr txBox="1"/>
          <p:nvPr/>
        </p:nvSpPr>
        <p:spPr>
          <a:xfrm>
            <a:off x="4164037" y="1505242"/>
            <a:ext cx="5275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Вправа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«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Обмеження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дозволи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70126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646389" y="2089897"/>
            <a:ext cx="8883201" cy="7472743"/>
          </a:xfrm>
        </p:spPr>
        <p:txBody>
          <a:bodyPr>
            <a:noAutofit/>
          </a:bodyPr>
          <a:lstStyle/>
          <a:p>
            <a:endParaRPr lang="uk-UA" sz="1800" dirty="0" smtClean="0"/>
          </a:p>
          <a:p>
            <a:r>
              <a:rPr lang="uk-UA" sz="1800" dirty="0" smtClean="0"/>
              <a:t> </a:t>
            </a:r>
          </a:p>
          <a:p>
            <a:r>
              <a:rPr lang="uk-UA" sz="1800" dirty="0" smtClean="0"/>
              <a:t> </a:t>
            </a:r>
          </a:p>
          <a:p>
            <a:r>
              <a:rPr lang="uk-UA" sz="1800" dirty="0" smtClean="0"/>
              <a:t> </a:t>
            </a:r>
          </a:p>
          <a:p>
            <a:r>
              <a:rPr lang="uk-UA" sz="1800" dirty="0" smtClean="0"/>
              <a:t> </a:t>
            </a:r>
            <a:endParaRPr lang="uk-UA" sz="1800" dirty="0"/>
          </a:p>
        </p:txBody>
      </p:sp>
      <p:sp>
        <p:nvSpPr>
          <p:cNvPr id="6" name="TextBox 5"/>
          <p:cNvSpPr txBox="1"/>
          <p:nvPr/>
        </p:nvSpPr>
        <p:spPr>
          <a:xfrm>
            <a:off x="3713870" y="717451"/>
            <a:ext cx="647113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Правопорушення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buNone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це протиправне,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суспільно-небезпечне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винне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діяння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яке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завдає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шкоди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особі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суспільству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державі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uk-UA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7456" y="2235517"/>
            <a:ext cx="7981635" cy="4263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06654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7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187156" y="130711"/>
            <a:ext cx="8969718" cy="67272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8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199434" y="0"/>
            <a:ext cx="8493205" cy="6369903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9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863" y="1153551"/>
            <a:ext cx="4289912" cy="3268505"/>
          </a:xfrm>
          <a:prstGeom prst="rect">
            <a:avLst/>
          </a:prstGeom>
        </p:spPr>
      </p:pic>
      <p:pic>
        <p:nvPicPr>
          <p:cNvPr id="4" name="Содержимое 3" descr="4.jpeg"/>
          <p:cNvPicPr>
            <a:picLocks noGrp="1" noChangeAspect="1"/>
          </p:cNvPicPr>
          <p:nvPr>
            <p:ph sz="quarter" idx="1"/>
          </p:nvPr>
        </p:nvPicPr>
        <p:blipFill>
          <a:blip r:embed="rId3"/>
          <a:stretch>
            <a:fillRect/>
          </a:stretch>
        </p:blipFill>
        <p:spPr>
          <a:xfrm>
            <a:off x="4961090" y="1263699"/>
            <a:ext cx="6741176" cy="5038627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0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627870" y="239150"/>
            <a:ext cx="10977825" cy="6147582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44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038881" y="323557"/>
            <a:ext cx="9976122" cy="6335954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4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Практичний психолог</a:t>
            </a:r>
            <a:endParaRPr lang="ru-RU" sz="4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876885" y="1941340"/>
            <a:ext cx="9956800" cy="305550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uk-UA" sz="4400" dirty="0" smtClean="0">
                <a:latin typeface="Times New Roman" pitchFamily="18" charset="0"/>
                <a:cs typeface="Times New Roman" pitchFamily="18" charset="0"/>
              </a:rPr>
              <a:t>Левенець Тетяна Іванівна</a:t>
            </a:r>
            <a:endParaRPr lang="uk-UA" sz="4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uk-UA" sz="4400" dirty="0" err="1" smtClean="0">
                <a:latin typeface="Times New Roman" pitchFamily="18" charset="0"/>
                <a:cs typeface="Times New Roman" pitchFamily="18" charset="0"/>
              </a:rPr>
              <a:t>Телефоон</a:t>
            </a:r>
            <a:r>
              <a:rPr lang="uk-UA" sz="4400" dirty="0" smtClean="0">
                <a:latin typeface="Times New Roman" pitchFamily="18" charset="0"/>
                <a:cs typeface="Times New Roman" pitchFamily="18" charset="0"/>
              </a:rPr>
              <a:t>: 096 67 313 85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5456" y="3400425"/>
            <a:ext cx="4083570" cy="3183255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207</TotalTime>
  <Words>267</Words>
  <Application>Microsoft Office PowerPoint</Application>
  <PresentationFormat>Произвольный</PresentationFormat>
  <Paragraphs>45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Эркер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Практичний психолог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Анастасия Димье</dc:creator>
  <cp:lastModifiedBy>User</cp:lastModifiedBy>
  <cp:revision>23</cp:revision>
  <dcterms:created xsi:type="dcterms:W3CDTF">2022-02-13T20:58:42Z</dcterms:created>
  <dcterms:modified xsi:type="dcterms:W3CDTF">2024-11-17T13:22:51Z</dcterms:modified>
</cp:coreProperties>
</file>